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60" r:id="rId5"/>
    <p:sldId id="261" r:id="rId6"/>
    <p:sldId id="262" r:id="rId7"/>
    <p:sldId id="263" r:id="rId8"/>
    <p:sldId id="264" r:id="rId9"/>
    <p:sldId id="258"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2" r:id="rId24"/>
    <p:sldId id="293" r:id="rId25"/>
    <p:sldId id="278" r:id="rId26"/>
    <p:sldId id="279" r:id="rId27"/>
    <p:sldId id="280" r:id="rId28"/>
    <p:sldId id="281" r:id="rId29"/>
    <p:sldId id="282" r:id="rId30"/>
    <p:sldId id="294" r:id="rId31"/>
    <p:sldId id="295" r:id="rId32"/>
    <p:sldId id="296" r:id="rId33"/>
    <p:sldId id="297" r:id="rId34"/>
    <p:sldId id="298" r:id="rId35"/>
    <p:sldId id="299" r:id="rId36"/>
    <p:sldId id="300" r:id="rId37"/>
    <p:sldId id="301" r:id="rId38"/>
    <p:sldId id="302" r:id="rId39"/>
    <p:sldId id="303" r:id="rId40"/>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06D9A2DC-FBAA-40ED-8DA3-E9F701912608}" type="datetimeFigureOut">
              <a:rPr lang="ms-MY" smtClean="0"/>
              <a:t>07/05/2015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6D9A2DC-FBAA-40ED-8DA3-E9F701912608}" type="datetimeFigureOut">
              <a:rPr lang="ms-MY" smtClean="0"/>
              <a:t>07/05/2015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6D9A2DC-FBAA-40ED-8DA3-E9F701912608}" type="datetimeFigureOut">
              <a:rPr lang="ms-MY" smtClean="0"/>
              <a:t>07/05/2015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050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35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70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58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838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58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67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06D9A2DC-FBAA-40ED-8DA3-E9F701912608}" type="datetimeFigureOut">
              <a:rPr lang="ms-MY" smtClean="0"/>
              <a:t>07/05/2015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852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65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318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15027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0275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05305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37774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54539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00492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6947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9A2DC-FBAA-40ED-8DA3-E9F701912608}" type="datetimeFigureOut">
              <a:rPr lang="ms-MY" smtClean="0"/>
              <a:t>07/05/2015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95129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96745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49364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4492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06D9A2DC-FBAA-40ED-8DA3-E9F701912608}" type="datetimeFigureOut">
              <a:rPr lang="ms-MY" smtClean="0"/>
              <a:t>07/05/2015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06D9A2DC-FBAA-40ED-8DA3-E9F701912608}" type="datetimeFigureOut">
              <a:rPr lang="ms-MY" smtClean="0"/>
              <a:t>07/05/2015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06D9A2DC-FBAA-40ED-8DA3-E9F701912608}" type="datetimeFigureOut">
              <a:rPr lang="ms-MY" smtClean="0"/>
              <a:t>07/05/2015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9A2DC-FBAA-40ED-8DA3-E9F701912608}" type="datetimeFigureOut">
              <a:rPr lang="ms-MY" smtClean="0"/>
              <a:t>07/05/2015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A2DC-FBAA-40ED-8DA3-E9F701912608}" type="datetimeFigureOut">
              <a:rPr lang="ms-MY" smtClean="0"/>
              <a:t>07/05/2015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A2DC-FBAA-40ED-8DA3-E9F701912608}" type="datetimeFigureOut">
              <a:rPr lang="ms-MY" smtClean="0"/>
              <a:t>07/05/2015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F6D830F5-DEA6-4EC3-88B8-931AA6897319}"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9A2DC-FBAA-40ED-8DA3-E9F701912608}" type="datetimeFigureOut">
              <a:rPr lang="ms-MY" smtClean="0"/>
              <a:t>07/05/2015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830F5-DEA6-4EC3-88B8-931AA6897319}"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5/7/2015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423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0267BB-71FF-46D4-B07C-F01553CF84B7}" type="datetimeFigureOut">
              <a:rPr lang="ms-MY" smtClean="0">
                <a:solidFill>
                  <a:prstClr val="black">
                    <a:tint val="75000"/>
                  </a:prstClr>
                </a:solidFill>
              </a:rPr>
              <a:pPr/>
              <a:t>07/05/2015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7C6F2-4C22-475A-AB64-341DE588D31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438377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6512" y="0"/>
            <a:ext cx="9180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8" y="404664"/>
            <a:ext cx="7704856" cy="553998"/>
          </a:xfrm>
          <a:prstGeom prst="rect">
            <a:avLst/>
          </a:prstGeom>
        </p:spPr>
        <p:txBody>
          <a:bodyPr wrap="square">
            <a:spAutoFit/>
          </a:bodyPr>
          <a:lstStyle/>
          <a:p>
            <a:pPr lvl="0" algn="ct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Kewajipan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menunaikan</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ibadat</a:t>
            </a:r>
            <a:r>
              <a:rPr lang="en-US" sz="3000" b="1" dirty="0"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solat</a:t>
            </a:r>
            <a:endParaRPr lang="en-US" sz="3000" b="1" dirty="0">
              <a:ln w="3175">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179512" y="1534726"/>
            <a:ext cx="5616624" cy="792088"/>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181319" tIns="181319" rIns="181319" bIns="181319" numCol="1" spcCol="1270" anchor="ctr" anchorCtr="0">
            <a:noAutofit/>
          </a:bodyPr>
          <a:lstStyle/>
          <a:p>
            <a:pPr lvl="0" algn="ctr" defTabSz="1422400">
              <a:lnSpc>
                <a:spcPct val="90000"/>
              </a:lnSpc>
              <a:spcBef>
                <a:spcPct val="0"/>
              </a:spcBef>
              <a:spcAft>
                <a:spcPct val="35000"/>
              </a:spcAft>
            </a:pP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Dilaksanakan</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sejak</a:t>
            </a:r>
            <a:r>
              <a:rPr lang="en-MY" sz="2400" b="1" noProof="0" dirty="0"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b="1" noProof="0" dirty="0" err="1" smtClean="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kecil</a:t>
            </a:r>
            <a:endParaRPr kumimoji="0" lang="en-MY" sz="2400" b="1" i="0" u="none" strike="noStrike" kern="1200" cap="none" spc="0" normalizeH="0" baseline="0" noProof="0" dirty="0">
              <a:ln w="635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Freeform 7"/>
          <p:cNvSpPr/>
          <p:nvPr/>
        </p:nvSpPr>
        <p:spPr>
          <a:xfrm>
            <a:off x="898171" y="2780928"/>
            <a:ext cx="7994309" cy="1092324"/>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4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Apabila </a:t>
            </a:r>
            <a:r>
              <a:rPr lang="sv-SE"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seseorang kanak-kanak telah mencapai umur tujuh tahun bulan Islam maka hendaklah dilatih untuk mengerjakan solat.</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6" name="Freeform 7"/>
          <p:cNvSpPr/>
          <p:nvPr/>
        </p:nvSpPr>
        <p:spPr>
          <a:xfrm>
            <a:off x="898171" y="4174876"/>
            <a:ext cx="7994309" cy="1630388"/>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txBody>
          <a:bodyPr spcFirstLastPara="0" vert="horz" wrap="square" lIns="220802" tIns="220802" rIns="220802" bIns="220802" numCol="1" spcCol="1270" anchor="ctr" anchorCtr="0">
            <a:noAutofit/>
          </a:bodyPr>
          <a:lstStyle/>
          <a:p>
            <a:pPr lvl="0" algn="ctr" defTabSz="1377950">
              <a:lnSpc>
                <a:spcPct val="90000"/>
              </a:lnSpc>
              <a:spcBef>
                <a:spcPct val="0"/>
              </a:spcBef>
              <a:spcAft>
                <a:spcPct val="35000"/>
              </a:spcAft>
            </a:pPr>
            <a:r>
              <a:rPr lang="sv-SE" sz="24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Apabila dia telah mencapai umur sepuluh tahun dan jika dia masih enggan melaksanakannya, maka hendaklah dididik dengan dipukul dengan pukulan kasih sayang yang tidak mencederakannya. </a:t>
            </a:r>
            <a:endParaRPr kumimoji="0" lang="en-MY" sz="24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cxnSp>
        <p:nvCxnSpPr>
          <p:cNvPr id="7" name="Elbow Connector 6"/>
          <p:cNvCxnSpPr/>
          <p:nvPr/>
        </p:nvCxnSpPr>
        <p:spPr>
          <a:xfrm rot="16200000" flipH="1">
            <a:off x="270733" y="2617700"/>
            <a:ext cx="987691" cy="306036"/>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6200000" flipH="1">
            <a:off x="-443424" y="3115833"/>
            <a:ext cx="2209144" cy="531223"/>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404664"/>
            <a:ext cx="7643866"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016650"/>
            <a:ext cx="9144000" cy="2215991"/>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Suruhlah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anak-anak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mengerjakan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solat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ketika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anak-anak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berumur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tujuh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tahun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pukullah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jika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meninggalkan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solat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ketika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berumur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sepuluh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tahun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pisahkanlah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tempat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tidur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p>
          <a:p>
            <a:pPr algn="r"/>
            <a:r>
              <a:rPr lang="en-US"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r>
              <a:rPr lang="en-US"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Riwayat</a:t>
            </a:r>
            <a:r>
              <a:rPr lang="en-US"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Al-Imam Ahmad </a:t>
            </a:r>
            <a:r>
              <a:rPr lang="en-US"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Abu </a:t>
            </a:r>
            <a:r>
              <a:rPr lang="en-US"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Daud</a:t>
            </a:r>
            <a:r>
              <a:rPr lang="en-US"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179512" y="1480716"/>
            <a:ext cx="8784976" cy="2308324"/>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مُرُوْا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أَوْلاَدَكُمْ بِالصَّلَاةِ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وَهُمْ أَبْنَاءُ سَبْعِ سِنِيْنَ، وَاضْرِبُوْهُمْ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عَلَيْهَا وَهُمْ أَبْنَاءُ عَشْرِ سِنِيْنَ، وَفَرِّقُوْا بَيْنَهُمْ فِي الْمَضَاجِعِ.</a:t>
            </a:r>
            <a:endPar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404664"/>
            <a:ext cx="7848872"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Keistimewaan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073850" y="1844824"/>
            <a:ext cx="6810518" cy="1368152"/>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Kewajipannya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diterima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langsung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073850" y="4005064"/>
            <a:ext cx="6810518" cy="1584176"/>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ditunaikan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ikhlas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mencegah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keji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mungkar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260648"/>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Ankabut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45</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739925"/>
            <a:ext cx="9144000" cy="120032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dirikanlah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tekun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mencegah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mungkar</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179512" y="1859340"/>
            <a:ext cx="8784976" cy="830997"/>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وَأَقِمِ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الصَّلاَةَ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الصَّلاَةَ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تَنْهَى عَنِ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الْفَحْشَآء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وَالْمُنكَرِ</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188640"/>
            <a:ext cx="7848872"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Masalah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segelintir</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endParaRPr lang="ar-SA"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541666" y="1412776"/>
            <a:ext cx="7988660" cy="1368152"/>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Memandang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ringan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mengabaikan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lima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ysClr val="windowText" lastClr="000000"/>
                </a:solidFill>
              </a:ln>
              <a:solidFill>
                <a:schemeClr val="tx1"/>
              </a:solidFill>
              <a:effectLst>
                <a:glow rad="101600">
                  <a:schemeClr val="bg1">
                    <a:alpha val="60000"/>
                  </a:schemeClr>
                </a:glow>
              </a:effectLst>
              <a:latin typeface="Arial Black" pitchFamily="34" charset="0"/>
            </a:endParaRPr>
          </a:p>
        </p:txBody>
      </p:sp>
      <p:sp>
        <p:nvSpPr>
          <p:cNvPr id="5" name="Snip Same Side Corner Rectangle 4"/>
          <p:cNvSpPr/>
          <p:nvPr/>
        </p:nvSpPr>
        <p:spPr>
          <a:xfrm>
            <a:off x="536687" y="2996952"/>
            <a:ext cx="7993639" cy="1584176"/>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Melambat-lambatkan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waktu</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luput</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waktu</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ebih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mementingkan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urusan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keduniaan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539552" y="4797152"/>
            <a:ext cx="7988660" cy="1368152"/>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Sengaja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meninggalkan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kefardhuan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endParaRPr lang="ms-MY" sz="2400" dirty="0">
              <a:ln>
                <a:solidFill>
                  <a:sysClr val="windowText" lastClr="000000"/>
                </a:solidFill>
              </a:ln>
              <a:solidFill>
                <a:schemeClr val="tx1"/>
              </a:solidFill>
              <a:effectLst>
                <a:glow rad="101600">
                  <a:schemeClr val="bg1">
                    <a:alpha val="60000"/>
                  </a:schemeClr>
                </a:glow>
              </a:effectLst>
              <a:latin typeface="Arial Black" pitchFamily="34" charset="0"/>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43011" y="404664"/>
            <a:ext cx="8721477" cy="553998"/>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Mengingkari</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Kefardhuan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Ibadat</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259632" y="1966774"/>
            <a:ext cx="7560840" cy="1080120"/>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dihukumkan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murtad</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251520" y="1278274"/>
            <a:ext cx="5544616" cy="944952"/>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Mengingkari</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kewajipan</a:t>
            </a:r>
            <a:r>
              <a:rPr lang="en-US"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endParaRPr lang="en-US"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Snip Same Side Corner Rectangle 5"/>
          <p:cNvSpPr/>
          <p:nvPr/>
        </p:nvSpPr>
        <p:spPr>
          <a:xfrm>
            <a:off x="1259632" y="3910990"/>
            <a:ext cx="7560840" cy="1080120"/>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fasik</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nip Same Side Corner Rectangle 6"/>
          <p:cNvSpPr/>
          <p:nvPr/>
        </p:nvSpPr>
        <p:spPr>
          <a:xfrm>
            <a:off x="251520" y="3222490"/>
            <a:ext cx="5544616" cy="944952"/>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Meninggalkan</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bermalas-malas</a:t>
            </a:r>
            <a:endParaRPr lang="en-US" sz="2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Cloud 7"/>
          <p:cNvSpPr/>
          <p:nvPr/>
        </p:nvSpPr>
        <p:spPr>
          <a:xfrm>
            <a:off x="179512" y="5207134"/>
            <a:ext cx="8964488" cy="1224136"/>
          </a:xfrm>
          <a:prstGeom prst="clou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hendaklah melaksanakan ibadah solat dengan </a:t>
            </a:r>
            <a:r>
              <a:rPr lang="ms-MY"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sebaik-baiknya</a:t>
            </a:r>
            <a:r>
              <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p:txBody>
      </p:sp>
      <p:sp>
        <p:nvSpPr>
          <p:cNvPr id="9" name="Down Arrow 8"/>
          <p:cNvSpPr/>
          <p:nvPr/>
        </p:nvSpPr>
        <p:spPr>
          <a:xfrm>
            <a:off x="6623720" y="6002745"/>
            <a:ext cx="2340768" cy="657764"/>
          </a:xfrm>
          <a:prstGeom prst="downArrow">
            <a:avLst>
              <a:gd name="adj1" fmla="val 68222"/>
              <a:gd name="adj2" fmla="val 46667"/>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a:p>
            <a:pPr algn="ctr">
              <a:defRPr/>
            </a:pP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404664"/>
            <a:ext cx="7643866"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Ummu</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Salamah</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a:t>
            </a:r>
            <a:r>
              <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802375"/>
            <a:ext cx="9144000" cy="1785104"/>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berpesan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kegeringan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kewafatan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Jagalah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baiklah</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mengulangi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tersebut</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percakapan</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utamanya</a:t>
            </a:r>
            <a:r>
              <a:rPr lang="en-US"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1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riwayat</a:t>
            </a:r>
            <a:r>
              <a:rPr lang="en-US" sz="1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1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a:t>
            </a:r>
            <a:r>
              <a:rPr lang="en-US" sz="16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16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Majah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5" name="Rectangle 4"/>
          <p:cNvSpPr/>
          <p:nvPr/>
        </p:nvSpPr>
        <p:spPr>
          <a:xfrm>
            <a:off x="323528" y="1655509"/>
            <a:ext cx="8496944" cy="2123658"/>
          </a:xfrm>
          <a:prstGeom prst="rect">
            <a:avLst/>
          </a:prstGeom>
          <a:solidFill>
            <a:schemeClr val="bg1">
              <a:alpha val="53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رَسُوْلَ اللهِ صَلَّى اللهُ عَلَيْهِ وَسَلَّمَ كَانَ يَقُوْلُ فِيْ مَرَضِهِ الَّذِيْ تُوُفِّيَ فِيْهِ:الصَّلَاةَ وَمَا مَلَكَتْ أَيْمَانُكُمْ، فَمَا زَالَ يَقُوْلُهَا حَتَّى يَفِيْضَ بِهَا لِسَانُهُ.</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11560" y="476672"/>
            <a:ext cx="7848872" cy="553998"/>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Rumusan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Harapan</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868419" y="1606734"/>
            <a:ext cx="7416824" cy="1449008"/>
          </a:xfrm>
          <a:prstGeom prst="snip2SameRect">
            <a:avLst>
              <a:gd name="adj1" fmla="val 8485"/>
              <a:gd name="adj2" fmla="val 9546"/>
            </a:avLst>
          </a:prstGeom>
          <a:solidFill>
            <a:srgbClr val="92D050"/>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dapat</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kefardhuan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ibadat</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sebaiknya</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827584" y="3190910"/>
            <a:ext cx="7416824" cy="1440160"/>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berharap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bercita-cita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keampunan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827584" y="4847094"/>
            <a:ext cx="7344816" cy="1501592"/>
          </a:xfrm>
          <a:prstGeom prst="roundRect">
            <a:avLst/>
          </a:prstGeom>
          <a:solidFill>
            <a:srgbClr val="CC0099"/>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Semoga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dimasukkan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kedalam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syurga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bersama</a:t>
            </a:r>
            <a:r>
              <a:rPr lang="en-US"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Rasulullah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SAW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tergolong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dalam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golongan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orang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diredhai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Allah.</a:t>
            </a:r>
            <a:endParaRPr lang="en-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260648"/>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Muddatsir</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38-47</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31580"/>
            <a:ext cx="9144000" cy="3785652"/>
          </a:xfrm>
          <a:prstGeom prst="rect">
            <a:avLst/>
          </a:prstGeom>
          <a:solidFill>
            <a:schemeClr val="bg1">
              <a:alpha val="51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كُلُّ نَفْسٍ بِمَا كَسَبَتْ رَهِينَةٌ.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أَصْحَابَ الْيَمِينِ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 جَنَّاتٍ يَتَسَاءلُونَ. عَنِ الْمُجْرِمِينَ. مَا سَلَكَكُمْ فِي سَقَرَ. قَالُوا لَمْ نَكُ مِنَ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الْمُصَلِّينَ</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وَلَمْ نَكُ نُطْعِمُ الْمِسْكِينَ. وَكُنَّا نَخُوضُ مَعَ الْخَائِضِينَ. وَكُنَّا نُكَذِّبُ بِيَوْمِ الدِّينِ. حَتَّى أَتَانَا الْيَقِينُ.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54898" y="404664"/>
            <a:ext cx="7643866"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36512" y="1673225"/>
            <a:ext cx="9144000" cy="4401205"/>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Tiap-tiap</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terikat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terlepas</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jahat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dikerjakannya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puak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kanan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ditempatkan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syurga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nikmat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bertanya-tanya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tinggal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setelah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Apakah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menyebabkan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masuk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Saqar</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menjawab</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termasuk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kumpulan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mengerjakan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miskin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dahulu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mengambil</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bahagian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memperkatakan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bersama-sama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memperkatakannya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mendustakan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pembalasan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didatangi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diyakini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97844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34960"/>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404664"/>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556048"/>
            <a:ext cx="9144000" cy="4524315"/>
          </a:xfrm>
          <a:prstGeom prst="rect">
            <a:avLst/>
          </a:prstGeom>
          <a:solidFill>
            <a:schemeClr val="bg1">
              <a:alpha val="51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683568" y="404664"/>
            <a:ext cx="2571776" cy="576064"/>
          </a:xfrm>
          <a:prstGeom prst="roundRect">
            <a:avLst>
              <a:gd name="adj" fmla="val 16667"/>
            </a:avLst>
          </a:prstGeom>
          <a:noFill/>
          <a:ln w="38100">
            <a:no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4616769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120147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420216"/>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82300"/>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49777"/>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332656"/>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43083"/>
            <a:ext cx="9144000" cy="1754326"/>
          </a:xfrm>
          <a:prstGeom prst="rect">
            <a:avLst/>
          </a:prstGeom>
          <a:solidFill>
            <a:schemeClr val="bg1">
              <a:alpha val="52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48842"/>
            <a:ext cx="9144000" cy="1815882"/>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99592" y="265967"/>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 Box 2"/>
          <p:cNvSpPr txBox="1">
            <a:spLocks noChangeArrowheads="1"/>
          </p:cNvSpPr>
          <p:nvPr/>
        </p:nvSpPr>
        <p:spPr bwMode="auto">
          <a:xfrm>
            <a:off x="-32" y="4101020"/>
            <a:ext cx="9144000" cy="2064284"/>
          </a:xfrm>
          <a:prstGeom prst="rect">
            <a:avLst/>
          </a:prstGeom>
          <a:solidFill>
            <a:srgbClr val="00B0F0">
              <a:alpha val="69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kami yang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mulia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S.A.W.,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71406" y="1673260"/>
            <a:ext cx="8929718" cy="1754326"/>
          </a:xfrm>
          <a:prstGeom prst="rect">
            <a:avLst/>
          </a:prstGeom>
          <a:solidFill>
            <a:schemeClr val="bg1">
              <a:lumMod val="95000"/>
              <a:alpha val="50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اللَّهُمَّ صَلِّ وَسَلِّمْ وَبَارِكْ عَلَى عَبْدِكَ وَرَسُوْلِكَ مُحَمَّدٍ وَعَلَى آلِهِ وَصَحْبِهِ وَمَنْ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وَالاهُ</a:t>
            </a:r>
            <a:endParaRPr lang="en-US"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0991" y="3898210"/>
            <a:ext cx="8915400" cy="1815882"/>
          </a:xfrm>
          <a:prstGeom prst="rect">
            <a:avLst/>
          </a:prstGeom>
          <a:solidFill>
            <a:srgbClr val="00B0F0">
              <a:alpha val="59000"/>
            </a:srgbClr>
          </a:solidFill>
        </p:spPr>
        <p:txBody>
          <a:bodyPr wrap="square">
            <a:spAutoFit/>
          </a:bodyPr>
          <a:lstStyle/>
          <a:p>
            <a:pPr lvl="0" algn="ctr" fontAlgn="base">
              <a:spcBef>
                <a:spcPct val="0"/>
              </a:spcBef>
              <a:spcAft>
                <a:spcPct val="0"/>
              </a:spcAft>
            </a:pP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sebenar-benar</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-kali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alam</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8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4" name="Rectangle 3"/>
          <p:cNvSpPr/>
          <p:nvPr/>
        </p:nvSpPr>
        <p:spPr>
          <a:xfrm>
            <a:off x="199160" y="1824506"/>
            <a:ext cx="8856984" cy="1569660"/>
          </a:xfrm>
          <a:prstGeom prst="rect">
            <a:avLst/>
          </a:prstGeom>
          <a:solidFill>
            <a:schemeClr val="bg1">
              <a:lumMod val="95000"/>
              <a:alpha val="56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اتَّقُواْ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تُقَاتِهِ وَلاَ تَمُوتُنَّ إِلاَّ وَأَنتُم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مُّسْلِمُونَ</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850921" y="404664"/>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67544" y="404664"/>
            <a:ext cx="8208912"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menyuburkan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ketakwaan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1043608" y="1891913"/>
            <a:ext cx="7056784" cy="1172078"/>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Melaksanakan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pengabdian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keadaan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berilmu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yakin</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Flowchart: Punched Tape 4"/>
          <p:cNvSpPr/>
          <p:nvPr/>
        </p:nvSpPr>
        <p:spPr>
          <a:xfrm>
            <a:off x="1043608" y="3511268"/>
            <a:ext cx="7200800" cy="1717932"/>
          </a:xfrm>
          <a:prstGeom prst="flowChartPunchedTape">
            <a:avLst/>
          </a:prstGeom>
          <a:solidFill>
            <a:schemeClr val="accent1">
              <a:alpha val="47000"/>
            </a:scheme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Pelihara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terjebak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di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dalam</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kemurkaan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endParaRPr lang="en-MY" sz="2400" dirty="0"/>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11560" y="3856980"/>
            <a:ext cx="8014500" cy="2308324"/>
          </a:xfrm>
          <a:prstGeom prst="rect">
            <a:avLst/>
          </a:prstGeom>
          <a:solidFill>
            <a:schemeClr val="accent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611560" y="1552724"/>
            <a:ext cx="7992888" cy="2308324"/>
          </a:xfrm>
          <a:prstGeom prst="rect">
            <a:avLst/>
          </a:prstGeom>
          <a:solidFill>
            <a:schemeClr val="accent5">
              <a:lumMod val="50000"/>
              <a:alpha val="46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42482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81128"/>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07144539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260648"/>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Nisa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103   </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4739925"/>
            <a:ext cx="9144000" cy="120032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sembahyang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ketetapan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diwajibkan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tertentu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waktunya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1859340"/>
            <a:ext cx="8784976" cy="830997"/>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الصَّلاَةَ كَانَتْ عَلَى الْمُؤْمِنِينَ كِتَابًا مَّوْقُوتًا</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50930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a:solidFill>
            <a:schemeClr val="accent5">
              <a:lumMod val="50000"/>
              <a:alpha val="40000"/>
            </a:schemeClr>
          </a:solidFill>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645024"/>
            <a:ext cx="8712968" cy="2677656"/>
          </a:xfrm>
          <a:prstGeom prst="rect">
            <a:avLst/>
          </a:prstGeom>
          <a:solidFill>
            <a:schemeClr val="accent1">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57280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42169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831773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693866"/>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3617957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4678755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5496" y="1170344"/>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650022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72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332656"/>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922056"/>
            <a:ext cx="9144000" cy="1938992"/>
          </a:xfrm>
          <a:prstGeom prst="rect">
            <a:avLst/>
          </a:prstGeom>
          <a:solidFill>
            <a:schemeClr val="bg1">
              <a:lumMod val="95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رَسُوْلُ</a:t>
            </a:r>
            <a:r>
              <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348842"/>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99592" y="260648"/>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 Box 2"/>
          <p:cNvSpPr txBox="1">
            <a:spLocks noChangeArrowheads="1"/>
          </p:cNvSpPr>
          <p:nvPr/>
        </p:nvSpPr>
        <p:spPr bwMode="auto">
          <a:xfrm>
            <a:off x="-32" y="4101020"/>
            <a:ext cx="9144000" cy="2064284"/>
          </a:xfrm>
          <a:prstGeom prst="rect">
            <a:avLst/>
          </a:prstGeom>
          <a:solidFill>
            <a:srgbClr val="00B0F0">
              <a:alpha val="69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Ya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cucurilah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rahmat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sejahtera</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Penghulu</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kami yang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mulia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Nabi</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Muhammad S.A.W.,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keluarga</a:t>
            </a:r>
            <a:r>
              <a:rPr lang="en-US"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nya</a:t>
            </a:r>
            <a:r>
              <a:rPr lang="en-GB"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seluruh</a:t>
            </a:r>
            <a:r>
              <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32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sahabatnya</a:t>
            </a:r>
            <a:r>
              <a:rPr lang="en-US" sz="3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GB"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71406" y="1673260"/>
            <a:ext cx="8929718" cy="1754326"/>
          </a:xfrm>
          <a:prstGeom prst="rect">
            <a:avLst/>
          </a:prstGeom>
          <a:solidFill>
            <a:schemeClr val="bg1">
              <a:lumMod val="95000"/>
              <a:alpha val="44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اللَّهُمَّ صَلِّ وَسَلِّمْ</a:t>
            </a:r>
            <a:r>
              <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سَيِّدِنَا مُحَمَّدٍ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a:t>
            </a: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ءَالِهِ وَصَحْبِهِ أَجْمَعِيْنَ. </a:t>
            </a:r>
            <a:endParaRPr lang="en-US"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404664"/>
            <a:ext cx="750099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 Box 2"/>
          <p:cNvSpPr txBox="1">
            <a:spLocks noChangeArrowheads="1"/>
          </p:cNvSpPr>
          <p:nvPr/>
        </p:nvSpPr>
        <p:spPr bwMode="auto">
          <a:xfrm>
            <a:off x="-32" y="4305430"/>
            <a:ext cx="9144000" cy="1571842"/>
          </a:xfrm>
          <a:prstGeom prst="rect">
            <a:avLst/>
          </a:prstGeom>
          <a:solidFill>
            <a:srgbClr val="00B0F0">
              <a:alpha val="69000"/>
            </a:srgbClr>
          </a:solidFill>
          <a:ln w="9525">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Pertingkatkan</a:t>
            </a:r>
            <a:r>
              <a:rPr lang="en-GB"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cara</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sebenarnya</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iaitu</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mengerjakan</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suruhanNya</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GB" sz="24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GB" sz="24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71406" y="2063750"/>
            <a:ext cx="8929718" cy="1569660"/>
          </a:xfrm>
          <a:prstGeom prst="rect">
            <a:avLst/>
          </a:prstGeom>
          <a:solidFill>
            <a:schemeClr val="bg1">
              <a:lumMod val="95000"/>
              <a:alpha val="44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أُوْصِيْكُمْ وَإِيَّايَ بِتَقْوَى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rPr>
              <a:t>وَطَاعَتِهِ، فَقَدْ فَازَ الْمُتَّقُوْنَ، وَتَزَوَّدُوْا فَإِنَّ خَيْرَ الزَّادِ التَّقْوَى.</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18" charset="-78"/>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6512" y="0"/>
            <a:ext cx="91805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2136" y="188640"/>
            <a:ext cx="8702352" cy="1015663"/>
          </a:xfrm>
          <a:prstGeom prst="rect">
            <a:avLst/>
          </a:prstGeom>
        </p:spPr>
        <p:txBody>
          <a:bodyPr wrap="square">
            <a:spAutoFit/>
          </a:bodyPr>
          <a:lstStyle/>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Peristiwa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Isra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Mikraj</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adalah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satu</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anugerah</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827584" y="2790056"/>
            <a:ext cx="7412006" cy="1143000"/>
          </a:xfrm>
          <a:prstGeom prst="snip2SameRect">
            <a:avLst>
              <a:gd name="adj1" fmla="val 8485"/>
              <a:gd name="adj2" fmla="val 9546"/>
            </a:avLst>
          </a:prstGeom>
          <a:solidFill>
            <a:srgbClr val="3366FF">
              <a:alpha val="62000"/>
            </a:srgbClr>
          </a:soli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Tanda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keagungan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kekuasaan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Allah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827584" y="4149080"/>
            <a:ext cx="7412006" cy="1236929"/>
          </a:xfrm>
          <a:prstGeom prst="snip2SameRect">
            <a:avLst>
              <a:gd name="adj1" fmla="val 8485"/>
              <a:gd name="adj2" fmla="val 9546"/>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Menguji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kepercayaan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keyakinan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Umat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manusia</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6" name="Elbow Connector 5"/>
          <p:cNvCxnSpPr/>
          <p:nvPr/>
        </p:nvCxnSpPr>
        <p:spPr>
          <a:xfrm rot="16200000" flipH="1">
            <a:off x="392906" y="1888903"/>
            <a:ext cx="1066800" cy="328610"/>
          </a:xfrm>
          <a:prstGeom prst="bentConnector3">
            <a:avLst>
              <a:gd name="adj1" fmla="val 50000"/>
            </a:avLst>
          </a:prstGeom>
          <a:ln w="57150">
            <a:solidFill>
              <a:srgbClr val="FF0000"/>
            </a:solidFill>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7" name="Snip Same Side Corner Rectangle 6"/>
          <p:cNvSpPr/>
          <p:nvPr/>
        </p:nvSpPr>
        <p:spPr>
          <a:xfrm>
            <a:off x="755576" y="1556792"/>
            <a:ext cx="7484014" cy="1014625"/>
          </a:xfrm>
          <a:prstGeom prst="snip2SameRect">
            <a:avLst>
              <a:gd name="adj1" fmla="val 10248"/>
              <a:gd name="adj2" fmla="val 10862"/>
            </a:avLst>
          </a:prstGeom>
          <a:solidFill>
            <a:schemeClr val="accent6">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Dikurniakan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cxnSp>
        <p:nvCxnSpPr>
          <p:cNvPr id="8" name="Elbow Connector 7"/>
          <p:cNvCxnSpPr/>
          <p:nvPr/>
        </p:nvCxnSpPr>
        <p:spPr>
          <a:xfrm rot="16200000" flipH="1">
            <a:off x="375003" y="1200758"/>
            <a:ext cx="1320924" cy="304801"/>
          </a:xfrm>
          <a:prstGeom prst="bentConnector3">
            <a:avLst>
              <a:gd name="adj1" fmla="val 50000"/>
            </a:avLst>
          </a:prstGeom>
          <a:ln w="57150">
            <a:solidFill>
              <a:srgbClr val="FF0000"/>
            </a:solidFill>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6200000" flipH="1">
            <a:off x="-580851" y="1876305"/>
            <a:ext cx="2948554" cy="588884"/>
          </a:xfrm>
          <a:prstGeom prst="bentConnector3">
            <a:avLst>
              <a:gd name="adj1" fmla="val 74568"/>
            </a:avLst>
          </a:prstGeom>
          <a:ln w="57150">
            <a:solidFill>
              <a:srgbClr val="FF0000"/>
            </a:solidFill>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16200000" flipH="1">
            <a:off x="-1684639" y="2682075"/>
            <a:ext cx="4649381" cy="588885"/>
          </a:xfrm>
          <a:prstGeom prst="bentConnector3">
            <a:avLst>
              <a:gd name="adj1" fmla="val 81416"/>
            </a:avLst>
          </a:prstGeom>
          <a:ln w="57150">
            <a:solidFill>
              <a:srgbClr val="FF0000"/>
            </a:solidFill>
            <a:tailEnd type="arrow"/>
          </a:ln>
          <a:effectLst>
            <a:glow rad="1016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1" name="Cloud 10"/>
          <p:cNvSpPr/>
          <p:nvPr/>
        </p:nvSpPr>
        <p:spPr>
          <a:xfrm>
            <a:off x="251520" y="5386009"/>
            <a:ext cx="8496944" cy="1355359"/>
          </a:xfrm>
          <a:prstGeom prst="cloud">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mesti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yakin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kehendak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kekuasaan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7504" y="188640"/>
            <a:ext cx="8770672"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Antara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peristiwa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diperlihatkan</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23528" y="1340768"/>
            <a:ext cx="6822192" cy="1080120"/>
          </a:xfrm>
          <a:prstGeom prst="snip2SameRect">
            <a:avLst>
              <a:gd name="adj1" fmla="val 10248"/>
              <a:gd name="adj2" fmla="val 10862"/>
            </a:avLst>
          </a:prstGeom>
          <a:solidFill>
            <a:srgbClr val="00B0F0"/>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Segolongan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memukul-mukul</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pecah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AutoShape 9"/>
          <p:cNvSpPr>
            <a:spLocks noChangeArrowheads="1"/>
          </p:cNvSpPr>
          <p:nvPr/>
        </p:nvSpPr>
        <p:spPr bwMode="auto">
          <a:xfrm>
            <a:off x="806640" y="4577680"/>
            <a:ext cx="7924800" cy="1587624"/>
          </a:xfrm>
          <a:prstGeom prst="roundRect">
            <a:avLst>
              <a:gd name="adj" fmla="val 16667"/>
            </a:avLst>
          </a:prstGeom>
          <a:solidFill>
            <a:srgbClr val="C00000">
              <a:alpha val="37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Jibril</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alaihi</a:t>
            </a:r>
            <a:r>
              <a:rPr lang="en-US" sz="2400"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Salam :</a:t>
            </a:r>
            <a:r>
              <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itu</a:t>
            </a:r>
            <a:r>
              <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golongan</a:t>
            </a:r>
            <a:r>
              <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r>
              <a:rPr lang="en-US"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melalaikan</a:t>
            </a:r>
            <a:r>
              <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solat</a:t>
            </a:r>
            <a:r>
              <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mengabaikan</a:t>
            </a:r>
            <a:r>
              <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waktunya</a:t>
            </a:r>
            <a:r>
              <a:rPr lang="en-US" sz="24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6" name="Curved Left Arrow 5"/>
          <p:cNvSpPr/>
          <p:nvPr/>
        </p:nvSpPr>
        <p:spPr>
          <a:xfrm>
            <a:off x="8028384" y="3212976"/>
            <a:ext cx="815197" cy="1501509"/>
          </a:xfrm>
          <a:prstGeom prst="curvedLeftArrow">
            <a:avLst/>
          </a:prstGeom>
          <a:solidFill>
            <a:schemeClr val="bg1"/>
          </a:solidFill>
          <a:ln>
            <a:solidFill>
              <a:srgbClr val="FF00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7" name="AutoShape 9"/>
          <p:cNvSpPr>
            <a:spLocks noChangeArrowheads="1"/>
          </p:cNvSpPr>
          <p:nvPr/>
        </p:nvSpPr>
        <p:spPr bwMode="auto">
          <a:xfrm>
            <a:off x="779018" y="2586608"/>
            <a:ext cx="7858180" cy="914400"/>
          </a:xfrm>
          <a:prstGeom prst="roundRect">
            <a:avLst>
              <a:gd name="adj" fmla="val 16667"/>
            </a:avLst>
          </a:prstGeom>
          <a:solidFill>
            <a:schemeClr val="accent6">
              <a:lumMod val="75000"/>
              <a:alpha val="37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Setiap</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kali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kepala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pecah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ia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kembali</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pulih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Lalu</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dihantuk</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kembali</a:t>
            </a: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Down Arrow 7"/>
          <p:cNvSpPr/>
          <p:nvPr/>
        </p:nvSpPr>
        <p:spPr>
          <a:xfrm>
            <a:off x="6834249" y="1968885"/>
            <a:ext cx="914400" cy="8382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cxnSp>
        <p:nvCxnSpPr>
          <p:cNvPr id="9" name="Elbow Connector 8"/>
          <p:cNvCxnSpPr/>
          <p:nvPr/>
        </p:nvCxnSpPr>
        <p:spPr>
          <a:xfrm>
            <a:off x="551141" y="4446996"/>
            <a:ext cx="1224136" cy="468052"/>
          </a:xfrm>
          <a:prstGeom prst="bentConnector3">
            <a:avLst>
              <a:gd name="adj1" fmla="val 50000"/>
            </a:avLst>
          </a:prstGeom>
          <a:ln w="76200">
            <a:solidFill>
              <a:srgbClr val="FFFF00"/>
            </a:solidFill>
            <a:tailEnd type="arrow"/>
          </a:ln>
          <a:effectLst>
            <a:glow rad="101600">
              <a:srgbClr val="6600CC">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813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1394</Words>
  <Application>Microsoft Office PowerPoint</Application>
  <PresentationFormat>On-screen Show (4:3)</PresentationFormat>
  <Paragraphs>131</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45</cp:revision>
  <dcterms:created xsi:type="dcterms:W3CDTF">2015-05-06T01:50:59Z</dcterms:created>
  <dcterms:modified xsi:type="dcterms:W3CDTF">2015-05-07T08:19:43Z</dcterms:modified>
</cp:coreProperties>
</file>